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922460e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922460e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9fca82e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99fca82e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gif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gif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gif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2827" r="17083" t="0"/>
          <a:stretch/>
        </p:blipFill>
        <p:spPr>
          <a:xfrm>
            <a:off x="1820700" y="-1350"/>
            <a:ext cx="7323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 rot="5400000">
            <a:off x="902348" y="909000"/>
            <a:ext cx="5140800" cy="3322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59" name="Google Shape;59;p14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">
  <p:cSld name="CUSTOM_1_3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19420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" name="Google Shape;62;p15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420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16406" r="27599" t="0"/>
          <a:stretch/>
        </p:blipFill>
        <p:spPr>
          <a:xfrm>
            <a:off x="0" y="0"/>
            <a:ext cx="4320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3600000" y="0"/>
            <a:ext cx="1260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USTOM_1_2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21785" r="28166" t="0"/>
          <a:stretch/>
        </p:blipFill>
        <p:spPr>
          <a:xfrm>
            <a:off x="4572124" y="5225"/>
            <a:ext cx="4571875" cy="51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 rot="5400000">
            <a:off x="3359800" y="1216250"/>
            <a:ext cx="5140800" cy="2716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69" name="Google Shape;69;p16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1_1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14821" t="0"/>
          <a:stretch/>
        </p:blipFill>
        <p:spPr>
          <a:xfrm>
            <a:off x="1355600" y="0"/>
            <a:ext cx="7788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 rot="-10799663">
            <a:off x="-125" y="-225"/>
            <a:ext cx="9174600" cy="5140500"/>
          </a:xfrm>
          <a:prstGeom prst="rect">
            <a:avLst/>
          </a:prstGeom>
          <a:gradFill>
            <a:gsLst>
              <a:gs pos="0">
                <a:srgbClr val="595959">
                  <a:alpha val="0"/>
                </a:srgbClr>
              </a:gs>
              <a:gs pos="100000">
                <a:srgbClr val="01010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 rot="5400000">
            <a:off x="3451" y="-2100"/>
            <a:ext cx="5140800" cy="514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5" name="Google Shape;75;p1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">
  <p:cSld name="TITLE_ONLY_1_1_1_1_1_1_1_1_1_1_1_1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5659" r="31597" t="16957"/>
          <a:stretch/>
        </p:blipFill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0" l="43070" r="33104" t="37288"/>
          <a:stretch/>
        </p:blipFill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83" name="Google Shape;83;p18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1">
  <p:cSld name="TITLE_ONLY_1_1_1_1_1_1_1_1_1_1_1_1_1_1_1_1_1_1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27987" l="29749" r="-7546" t="25117"/>
          <a:stretch/>
        </p:blipFill>
        <p:spPr>
          <a:xfrm flipH="1">
            <a:off x="3464874" y="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 flipH="1" rot="5400000">
            <a:off x="21089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27990" l="29863" r="33035" t="33891"/>
          <a:stretch/>
        </p:blipFill>
        <p:spPr>
          <a:xfrm flipH="1">
            <a:off x="6431824" y="962478"/>
            <a:ext cx="2712177" cy="41810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1" name="Google Shape;91;p19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2">
  <p:cSld name="TITLE_ONLY_1_1_1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b="0" l="14477" r="13168" t="0"/>
          <a:stretch/>
        </p:blipFill>
        <p:spPr>
          <a:xfrm>
            <a:off x="3560125" y="0"/>
            <a:ext cx="5583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0" l="20334" r="14928" t="0"/>
          <a:stretch/>
        </p:blipFill>
        <p:spPr>
          <a:xfrm>
            <a:off x="4012525" y="0"/>
            <a:ext cx="49959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9" name="Google Shape;99;p20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3">
  <p:cSld name="TITLE_ONLY_1_1_1_1_1_1_1_1_1_1_1_1_1_1_1_1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13201" l="30028" r="10248" t="6496"/>
          <a:stretch/>
        </p:blipFill>
        <p:spPr>
          <a:xfrm flipH="1">
            <a:off x="3464877" y="9502"/>
            <a:ext cx="5687572" cy="51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06" name="Google Shape;106;p21" title="Firework_logo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">
  <p:cSld name="TITLE_ONLY_1_1_1_1_1_1_1_1_1_1_1_1_1_1_1_1_2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b="30714" l="1767" r="30513" t="28469"/>
          <a:stretch/>
        </p:blipFill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13" name="Google Shape;113;p22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5">
  <p:cSld name="TITLE_ONLY_1_1_1_1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18768" l="46371" r="25283" t="5582"/>
          <a:stretch/>
        </p:blipFill>
        <p:spPr>
          <a:xfrm>
            <a:off x="6350675" y="857875"/>
            <a:ext cx="1930199" cy="34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4629150" y="604600"/>
            <a:ext cx="4391025" cy="4538901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9" name="Google Shape;119;p23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6">
  <p:cSld name="TITLE_ONLY_1_1_1_1_1_1_1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4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6350675" y="857875"/>
            <a:ext cx="1930199" cy="34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/>
          <p:nvPr/>
        </p:nvSpPr>
        <p:spPr>
          <a:xfrm>
            <a:off x="4697999" y="465750"/>
            <a:ext cx="2237624" cy="467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26" name="Google Shape;126;p24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7">
  <p:cSld name="TITLE_ONLY_1_1_1_1_1_1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3339550" y="0"/>
            <a:ext cx="5804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5"/>
          <p:cNvSpPr/>
          <p:nvPr/>
        </p:nvSpPr>
        <p:spPr>
          <a:xfrm>
            <a:off x="6355800" y="861925"/>
            <a:ext cx="1926900" cy="342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6950" l="33184" r="30877" t="0"/>
          <a:stretch/>
        </p:blipFill>
        <p:spPr>
          <a:xfrm>
            <a:off x="6185100" y="0"/>
            <a:ext cx="2958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4919475" y="-2650"/>
            <a:ext cx="4224527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32" name="Google Shape;132;p25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flipH="1" rot="5400000">
            <a:off x="2244450" y="1029500"/>
            <a:ext cx="5143500" cy="3079200"/>
          </a:xfrm>
          <a:prstGeom prst="rect">
            <a:avLst/>
          </a:prstGeom>
          <a:gradFill>
            <a:gsLst>
              <a:gs pos="0">
                <a:srgbClr val="DDD4D1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8">
  <p:cSld name="TITLE_ONLY_1_1_1_1_1_1_1_1_1_1_1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3964650" y="0"/>
            <a:ext cx="52691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396250" y="2178975"/>
            <a:ext cx="40374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38" name="Google Shape;138;p26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9">
  <p:cSld name="TITLE_ONLY_1_1_1_1_1_1_1_1_1_1_1_1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7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6620" l="17612" r="848" t="0"/>
          <a:stretch/>
        </p:blipFill>
        <p:spPr>
          <a:xfrm flipH="1">
            <a:off x="2755151" y="266700"/>
            <a:ext cx="63888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396250" y="2178975"/>
            <a:ext cx="38118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44" name="Google Shape;144;p2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11911" y="1504000"/>
            <a:ext cx="89202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111911" y="3282500"/>
            <a:ext cx="892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 ヘッダー 1">
  <p:cSld name="SECTION_HEADER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1504000"/>
            <a:ext cx="85206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55" name="Google Shape;155;p29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311700" y="3287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59" name="Google Shape;159;p30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087700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15875" y="275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0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3">
  <p:cSld name="TITLE_AND_BODY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0" name="Google Shape;170;p3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">
  <p:cSld name="TITLE_AND_BODY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2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79" name="Google Shape;179;p32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">
  <p:cSld name="TITLE_AND_BODY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-18000" y="220425"/>
            <a:ext cx="91800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3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91" name="Google Shape;191;p33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93" name="Google Shape;193;p33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">
  <p:cSld name="TITLE_AND_BODY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 title="名称未設定のデザイン (9).png"/>
          <p:cNvSpPr/>
          <p:nvPr/>
        </p:nvSpPr>
        <p:spPr>
          <a:xfrm>
            <a:off x="0" y="2680750"/>
            <a:ext cx="2595600" cy="246275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5"/>
          <p:cNvSpPr/>
          <p:nvPr/>
        </p:nvSpPr>
        <p:spPr>
          <a:xfrm>
            <a:off x="0" y="2588775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07" name="Google Shape;207;p3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">
  <p:cSld name="TITLE_AND_BODY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 title="1.png"/>
          <p:cNvSpPr/>
          <p:nvPr/>
        </p:nvSpPr>
        <p:spPr>
          <a:xfrm>
            <a:off x="-46150" y="2789900"/>
            <a:ext cx="2369250" cy="24285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6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16" name="Google Shape;216;p36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 1">
  <p:cSld name="TITLE_AND_BODY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 title="3.png"/>
          <p:cNvSpPr/>
          <p:nvPr/>
        </p:nvSpPr>
        <p:spPr>
          <a:xfrm>
            <a:off x="0" y="1910700"/>
            <a:ext cx="3055675" cy="3232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24" name="Google Shape;224;p37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1310550" y="2340000"/>
            <a:ext cx="2454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7"/>
          <p:cNvSpPr/>
          <p:nvPr/>
        </p:nvSpPr>
        <p:spPr>
          <a:xfrm>
            <a:off x="395125" y="2340000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2468675" y="4018425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61" name="Google Shape;261;p4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0" y="1931550"/>
            <a:ext cx="91440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2">
  <p:cSld name="TITLE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_ONLY_1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47475" y="347475"/>
            <a:ext cx="84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8418075" y="4846320"/>
            <a:ext cx="3786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">
  <p:cSld name="TITLE_AND_BODY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48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4" name="Google Shape;274;p48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8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78" name="Google Shape;278;p48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8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0" name="Google Shape;280;p48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1">
  <p:cSld name="CUSTOM_1_5"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84" name="Google Shape;284;p4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 1">
  <p:cSld name="Title only Dark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7475" y="347475"/>
            <a:ext cx="844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2">
  <p:cSld name="TITLE_AND_BODY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9" name="Google Shape;289;p5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51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93" name="Google Shape;293;p5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 1">
  <p:cSld name="TITLE_ONLY_1_1_1_1_1_1_1_1_1_1_1_1_1_1_1_1_2_1"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/>
          <p:nvPr/>
        </p:nvSpPr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 txBox="1"/>
          <p:nvPr>
            <p:ph type="title"/>
          </p:nvPr>
        </p:nvSpPr>
        <p:spPr>
          <a:xfrm>
            <a:off x="457200" y="1828800"/>
            <a:ext cx="8116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>
            <a:off x="457200" y="2560320"/>
            <a:ext cx="789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 txBox="1"/>
          <p:nvPr>
            <p:ph idx="1" type="subTitle"/>
          </p:nvPr>
        </p:nvSpPr>
        <p:spPr>
          <a:xfrm>
            <a:off x="457200" y="2743200"/>
            <a:ext cx="8116800" cy="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 1">
  <p:cSld name="TITLE_AND_BODY_2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6" name="Google Shape;306;p53"/>
          <p:cNvSpPr/>
          <p:nvPr/>
        </p:nvSpPr>
        <p:spPr>
          <a:xfrm>
            <a:off x="-17100" y="-817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32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53"/>
          <p:cNvSpPr/>
          <p:nvPr/>
        </p:nvSpPr>
        <p:spPr>
          <a:xfrm>
            <a:off x="0" y="-22860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10" name="Google Shape;310;p53" title="Firework logo - RGB_Black.png"/>
          <p:cNvSpPr/>
          <p:nvPr/>
        </p:nvSpPr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1" name="Google Shape;311;p53"/>
          <p:cNvCxnSpPr/>
          <p:nvPr/>
        </p:nvCxnSpPr>
        <p:spPr>
          <a:xfrm>
            <a:off x="-17100" y="571925"/>
            <a:ext cx="917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Full)">
  <p:cSld name="TITLE_ONLY_4_1_6_1">
    <p:bg>
      <p:bgPr>
        <a:solidFill>
          <a:srgbClr val="EEEEEE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56616" y="356616"/>
            <a:ext cx="8449200" cy="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None/>
              <a:defRPr sz="1500">
                <a:solidFill>
                  <a:srgbClr val="21212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8324184" y="4856251"/>
            <a:ext cx="5487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15" name="Google Shape;315;p54"/>
          <p:cNvSpPr txBox="1"/>
          <p:nvPr/>
        </p:nvSpPr>
        <p:spPr>
          <a:xfrm>
            <a:off x="3395375" y="4879350"/>
            <a:ext cx="235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© 2024 Firework All rights reserved</a:t>
            </a:r>
            <a:endParaRPr sz="700">
              <a:solidFill>
                <a:srgbClr val="21212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5">
  <p:cSld name="TITLE_AND_BODY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600" y="231700"/>
            <a:ext cx="8520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" type="body"/>
          </p:nvPr>
        </p:nvSpPr>
        <p:spPr>
          <a:xfrm>
            <a:off x="311700" y="1401813"/>
            <a:ext cx="85206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8595233" y="4767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20" name="Google Shape;320;p55"/>
          <p:cNvSpPr txBox="1"/>
          <p:nvPr>
            <p:ph idx="2" type="subTitle"/>
          </p:nvPr>
        </p:nvSpPr>
        <p:spPr>
          <a:xfrm>
            <a:off x="311700" y="846200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5"/>
          <p:cNvSpPr txBox="1"/>
          <p:nvPr/>
        </p:nvSpPr>
        <p:spPr>
          <a:xfrm>
            <a:off x="239300" y="0"/>
            <a:ext cx="16452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22" name="Google Shape;322;p55"/>
          <p:cNvSpPr/>
          <p:nvPr/>
        </p:nvSpPr>
        <p:spPr>
          <a:xfrm flipH="1">
            <a:off x="-75" y="4847550"/>
            <a:ext cx="9144000" cy="295800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lt1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5"/>
          <p:cNvSpPr/>
          <p:nvPr/>
        </p:nvSpPr>
        <p:spPr>
          <a:xfrm>
            <a:off x="0" y="4847576"/>
            <a:ext cx="1425751" cy="295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 1">
  <p:cSld name="TITLE_ONLY_1_1_1_1_1_1_1_1_1_1_1_1_1_1_2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/>
          <p:nvPr/>
        </p:nvSpPr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6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6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6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6"/>
          <p:cNvSpPr/>
          <p:nvPr/>
        </p:nvSpPr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sp>
        <p:nvSpPr>
          <p:cNvPr id="331" name="Google Shape;331;p56" title="Firework_logo_white.png"/>
          <p:cNvSpPr/>
          <p:nvPr/>
        </p:nvSpPr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JP"/>
              <a:buChar char="●"/>
              <a:defRPr sz="1800"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4075" y="4970550"/>
            <a:ext cx="161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Firework All rights reserved</a:t>
            </a: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>
                <a:solidFill>
                  <a:schemeClr val="dk2"/>
                </a:solidFill>
              </a:defRPr>
            </a:lvl1pPr>
            <a:lvl2pPr lvl="1" algn="ctr">
              <a:buNone/>
              <a:defRPr sz="600">
                <a:solidFill>
                  <a:schemeClr val="dk2"/>
                </a:solidFill>
              </a:defRPr>
            </a:lvl2pPr>
            <a:lvl3pPr lvl="2" algn="ctr">
              <a:buNone/>
              <a:defRPr sz="600">
                <a:solidFill>
                  <a:schemeClr val="dk2"/>
                </a:solidFill>
              </a:defRPr>
            </a:lvl3pPr>
            <a:lvl4pPr lvl="3" algn="ctr">
              <a:buNone/>
              <a:defRPr sz="600">
                <a:solidFill>
                  <a:schemeClr val="dk2"/>
                </a:solidFill>
              </a:defRPr>
            </a:lvl4pPr>
            <a:lvl5pPr lvl="4" algn="ctr">
              <a:buNone/>
              <a:defRPr sz="600">
                <a:solidFill>
                  <a:schemeClr val="dk2"/>
                </a:solidFill>
              </a:defRPr>
            </a:lvl5pPr>
            <a:lvl6pPr lvl="5" algn="ctr">
              <a:buNone/>
              <a:defRPr sz="600">
                <a:solidFill>
                  <a:schemeClr val="dk2"/>
                </a:solidFill>
              </a:defRPr>
            </a:lvl6pPr>
            <a:lvl7pPr lvl="6" algn="ctr">
              <a:buNone/>
              <a:defRPr sz="600">
                <a:solidFill>
                  <a:schemeClr val="dk2"/>
                </a:solidFill>
              </a:defRPr>
            </a:lvl7pPr>
            <a:lvl8pPr lvl="7" algn="ctr">
              <a:buNone/>
              <a:defRPr sz="600">
                <a:solidFill>
                  <a:schemeClr val="dk2"/>
                </a:solidFill>
              </a:defRPr>
            </a:lvl8pPr>
            <a:lvl9pPr lvl="8" algn="ctr">
              <a:buNone/>
              <a:defRPr sz="6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311700" y="231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事例紹介: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https://scrivo.one/</a:t>
            </a: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9" name="Google Shape;339;p57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40" name="Google Shape;340;p57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1" name="Google Shape;341;p57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42" name="Google Shape;342;p57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3" name="Google Shape;343;p57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導入フォーマット: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44" name="Google Shape;344;p57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導入ページ: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45" name="Google Shape;345;p57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46" name="Google Shape;346;p57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{View-Through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</a:t>
            </a:r>
            <a:r>
              <a:rPr lang="ja" sz="672">
                <a:solidFill>
                  <a:schemeClr val="dk2"/>
                </a:solidFill>
              </a:rPr>
              <a:t>CTA Click UU Rate</a:t>
            </a:r>
            <a:r>
              <a:rPr lang="ja" sz="672">
                <a:solidFill>
                  <a:schemeClr val="dk2"/>
                </a:solidFill>
              </a:rPr>
              <a:t>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</a:t>
            </a:r>
            <a:r>
              <a:rPr lang="ja" sz="672">
                <a:solidFill>
                  <a:schemeClr val="dk2"/>
                </a:solidFill>
              </a:rPr>
              <a:t>50% Completion UU Rate</a:t>
            </a:r>
            <a:r>
              <a:rPr lang="ja" sz="672">
                <a:solidFill>
                  <a:schemeClr val="dk2"/>
                </a:solidFill>
              </a:rPr>
              <a:t>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51" name="Google Shape;351;p57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ビュースルーUU率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2" name="Google Shape;352;p57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CTAクリック</a:t>
            </a:r>
            <a:r>
              <a:rPr b="1" lang="ja" sz="700" u="sng">
                <a:solidFill>
                  <a:schemeClr val="dk2"/>
                </a:solidFill>
              </a:rPr>
              <a:t>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3" name="Google Shape;353;p57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視聴完了率50%</a:t>
            </a:r>
            <a:r>
              <a:rPr b="1" lang="ja" sz="700" u="sng">
                <a:solidFill>
                  <a:schemeClr val="dk2"/>
                </a:solidFill>
              </a:rPr>
              <a:t>UU率</a:t>
            </a:r>
            <a:endParaRPr sz="5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/>
        </p:nvSpPr>
        <p:spPr>
          <a:xfrm>
            <a:off x="322425" y="4595025"/>
            <a:ext cx="6802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700">
                <a:solidFill>
                  <a:schemeClr val="dk2"/>
                </a:solidFill>
              </a:rPr>
              <a:t>{URL}</a:t>
            </a:r>
            <a:endParaRPr sz="700"/>
          </a:p>
        </p:txBody>
      </p:sp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Case Study</a:t>
            </a:r>
            <a:r>
              <a:rPr b="1" lang="ja" sz="1600">
                <a:latin typeface="Arial"/>
                <a:ea typeface="Arial"/>
                <a:cs typeface="Arial"/>
                <a:sym typeface="Arial"/>
              </a:rPr>
              <a:t>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62" name="Google Shape;362;p58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3" name="Google Shape;363;p58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4" name="Google Shape;364;p58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5" name="Google Shape;365;p58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Implemented Format</a:t>
            </a:r>
            <a:r>
              <a:rPr b="1" lang="ja" sz="900">
                <a:solidFill>
                  <a:schemeClr val="dk2"/>
                </a:solidFill>
              </a:rPr>
              <a:t>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66" name="Google Shape;366;p58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Website URL</a:t>
            </a:r>
            <a:r>
              <a:rPr b="1" lang="ja" sz="900">
                <a:solidFill>
                  <a:schemeClr val="dk2"/>
                </a:solidFill>
              </a:rPr>
              <a:t>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67" name="Google Shape;367;p58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68" name="Google Shape;368;p58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69" name="Google Shape;369;p58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70" name="Google Shape;370;p58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{View-Through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{CTA Click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{50% Completion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4" name="Google Shape;374;p58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View-Through </a:t>
            </a:r>
            <a:r>
              <a:rPr b="1" lang="ja" sz="700" u="sng">
                <a:solidFill>
                  <a:schemeClr val="dk2"/>
                </a:solidFill>
              </a:rPr>
              <a:t>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5" name="Google Shape;375;p58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CTA Click 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50% Completion UU Rate</a:t>
            </a:r>
            <a:endParaRPr sz="5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DD4D1"/>
      </a:accent1>
      <a:accent2>
        <a:srgbClr val="D939CD"/>
      </a:accent2>
      <a:accent3>
        <a:srgbClr val="FA016D"/>
      </a:accent3>
      <a:accent4>
        <a:srgbClr val="203A43"/>
      </a:accent4>
      <a:accent5>
        <a:srgbClr val="0396FF"/>
      </a:accent5>
      <a:accent6>
        <a:srgbClr val="130CB7"/>
      </a:accent6>
      <a:hlink>
        <a:srgbClr val="0E19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